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hna Pandit" initials="KP" lastIdx="1" clrIdx="0">
    <p:extLst>
      <p:ext uri="{19B8F6BF-5375-455C-9EA6-DF929625EA0E}">
        <p15:presenceInfo xmlns:p15="http://schemas.microsoft.com/office/powerpoint/2012/main" userId="dcef679b1a8d45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C7A2F-0F8E-455B-81F5-E6501524DEA9}" type="doc">
      <dgm:prSet loTypeId="urn:microsoft.com/office/officeart/2005/8/layout/lProcess3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3D98DD-F588-43B1-A071-FEEFAB706277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INA Financial 2017-2018</a:t>
          </a:r>
        </a:p>
      </dgm:t>
    </dgm:pt>
    <dgm:pt modelId="{09B7484E-510E-4D2B-9DF3-4F2298ABDBE3}" type="parTrans" cxnId="{940DE3B1-DA55-4041-9B6F-26E9D555E92B}">
      <dgm:prSet/>
      <dgm:spPr/>
      <dgm:t>
        <a:bodyPr/>
        <a:lstStyle/>
        <a:p>
          <a:endParaRPr lang="en-US"/>
        </a:p>
      </dgm:t>
    </dgm:pt>
    <dgm:pt modelId="{0DA59E23-358B-4D11-88D1-9E31D9BC97C4}" type="sibTrans" cxnId="{940DE3B1-DA55-4041-9B6F-26E9D555E92B}">
      <dgm:prSet/>
      <dgm:spPr/>
      <dgm:t>
        <a:bodyPr/>
        <a:lstStyle/>
        <a:p>
          <a:endParaRPr lang="en-US"/>
        </a:p>
      </dgm:t>
    </dgm:pt>
    <dgm:pt modelId="{A3E48F55-6647-434B-BD01-5DAE1A3BAFF5}" type="pres">
      <dgm:prSet presAssocID="{430C7A2F-0F8E-455B-81F5-E6501524DEA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36C65FC-450E-475D-9F30-0AD513E2ED9C}" type="pres">
      <dgm:prSet presAssocID="{DE3D98DD-F588-43B1-A071-FEEFAB706277}" presName="horFlow" presStyleCnt="0"/>
      <dgm:spPr/>
    </dgm:pt>
    <dgm:pt modelId="{65E9C945-D68F-42D1-85AA-01781DFFA4A7}" type="pres">
      <dgm:prSet presAssocID="{DE3D98DD-F588-43B1-A071-FEEFAB706277}" presName="bigChev" presStyleLbl="node1" presStyleIdx="0" presStyleCnt="1"/>
      <dgm:spPr/>
    </dgm:pt>
  </dgm:ptLst>
  <dgm:cxnLst>
    <dgm:cxn modelId="{66E73D18-4AA3-4234-A2DC-AA61CB1858F6}" type="presOf" srcId="{DE3D98DD-F588-43B1-A071-FEEFAB706277}" destId="{65E9C945-D68F-42D1-85AA-01781DFFA4A7}" srcOrd="0" destOrd="0" presId="urn:microsoft.com/office/officeart/2005/8/layout/lProcess3"/>
    <dgm:cxn modelId="{F89F9C63-4908-465F-ABC2-6688E1C5426F}" type="presOf" srcId="{430C7A2F-0F8E-455B-81F5-E6501524DEA9}" destId="{A3E48F55-6647-434B-BD01-5DAE1A3BAFF5}" srcOrd="0" destOrd="0" presId="urn:microsoft.com/office/officeart/2005/8/layout/lProcess3"/>
    <dgm:cxn modelId="{940DE3B1-DA55-4041-9B6F-26E9D555E92B}" srcId="{430C7A2F-0F8E-455B-81F5-E6501524DEA9}" destId="{DE3D98DD-F588-43B1-A071-FEEFAB706277}" srcOrd="0" destOrd="0" parTransId="{09B7484E-510E-4D2B-9DF3-4F2298ABDBE3}" sibTransId="{0DA59E23-358B-4D11-88D1-9E31D9BC97C4}"/>
    <dgm:cxn modelId="{8EA456FC-CCE4-472B-A3EE-40429737E7CD}" type="presParOf" srcId="{A3E48F55-6647-434B-BD01-5DAE1A3BAFF5}" destId="{536C65FC-450E-475D-9F30-0AD513E2ED9C}" srcOrd="0" destOrd="0" presId="urn:microsoft.com/office/officeart/2005/8/layout/lProcess3"/>
    <dgm:cxn modelId="{0EE3D9D8-EEC4-440D-A710-79BF4384A1CC}" type="presParOf" srcId="{536C65FC-450E-475D-9F30-0AD513E2ED9C}" destId="{65E9C945-D68F-42D1-85AA-01781DFFA4A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1EA3A-727E-4002-930E-6449108AF74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578AF-A15D-4E37-BCB2-B32192221769}">
      <dgm:prSet custT="1"/>
      <dgm:spPr>
        <a:solidFill>
          <a:srgbClr val="002060"/>
        </a:solidFill>
      </dgm:spPr>
      <dgm:t>
        <a:bodyPr/>
        <a:lstStyle/>
        <a:p>
          <a:r>
            <a:rPr lang="en-US" sz="2400" b="1" dirty="0">
              <a:latin typeface="Matura MT Script Capitals" panose="03020802060602070202" pitchFamily="66" charset="0"/>
            </a:rPr>
            <a:t>September 29, 2018 </a:t>
          </a:r>
        </a:p>
      </dgm:t>
    </dgm:pt>
    <dgm:pt modelId="{2309B08B-93D6-463B-AAA3-6BD4EC84FD53}" type="parTrans" cxnId="{B8379AD7-76E6-476A-9438-1DC4C0AAEF91}">
      <dgm:prSet/>
      <dgm:spPr/>
      <dgm:t>
        <a:bodyPr/>
        <a:lstStyle/>
        <a:p>
          <a:endParaRPr lang="en-US"/>
        </a:p>
      </dgm:t>
    </dgm:pt>
    <dgm:pt modelId="{9EDFB55A-32F4-4E30-8558-52E0703A59CB}" type="sibTrans" cxnId="{B8379AD7-76E6-476A-9438-1DC4C0AAEF91}">
      <dgm:prSet/>
      <dgm:spPr/>
      <dgm:t>
        <a:bodyPr/>
        <a:lstStyle/>
        <a:p>
          <a:endParaRPr lang="en-US"/>
        </a:p>
      </dgm:t>
    </dgm:pt>
    <dgm:pt modelId="{1FBA5948-727D-4C60-A413-DDC1CC1D1A79}" type="pres">
      <dgm:prSet presAssocID="{C421EA3A-727E-4002-930E-6449108AF741}" presName="cycle" presStyleCnt="0">
        <dgm:presLayoutVars>
          <dgm:dir/>
          <dgm:resizeHandles val="exact"/>
        </dgm:presLayoutVars>
      </dgm:prSet>
      <dgm:spPr/>
    </dgm:pt>
    <dgm:pt modelId="{854D2BEC-B30B-4467-9D43-99FE17B2195D}" type="pres">
      <dgm:prSet presAssocID="{A31578AF-A15D-4E37-BCB2-B32192221769}" presName="node" presStyleLbl="node1" presStyleIdx="0" presStyleCnt="1" custScaleX="155513" custScaleY="100080">
        <dgm:presLayoutVars>
          <dgm:bulletEnabled val="1"/>
        </dgm:presLayoutVars>
      </dgm:prSet>
      <dgm:spPr/>
    </dgm:pt>
  </dgm:ptLst>
  <dgm:cxnLst>
    <dgm:cxn modelId="{15AD1406-A985-40EC-BB74-989F5266BFA3}" type="presOf" srcId="{A31578AF-A15D-4E37-BCB2-B32192221769}" destId="{854D2BEC-B30B-4467-9D43-99FE17B2195D}" srcOrd="0" destOrd="0" presId="urn:microsoft.com/office/officeart/2005/8/layout/cycle2"/>
    <dgm:cxn modelId="{B8379AD7-76E6-476A-9438-1DC4C0AAEF91}" srcId="{C421EA3A-727E-4002-930E-6449108AF741}" destId="{A31578AF-A15D-4E37-BCB2-B32192221769}" srcOrd="0" destOrd="0" parTransId="{2309B08B-93D6-463B-AAA3-6BD4EC84FD53}" sibTransId="{9EDFB55A-32F4-4E30-8558-52E0703A59CB}"/>
    <dgm:cxn modelId="{5F4AB3F2-D58A-4267-A2FB-C55B084AB16C}" type="presOf" srcId="{C421EA3A-727E-4002-930E-6449108AF741}" destId="{1FBA5948-727D-4C60-A413-DDC1CC1D1A79}" srcOrd="0" destOrd="0" presId="urn:microsoft.com/office/officeart/2005/8/layout/cycle2"/>
    <dgm:cxn modelId="{0CF08068-9135-4A8D-B9A9-C013B0672F9C}" type="presParOf" srcId="{1FBA5948-727D-4C60-A413-DDC1CC1D1A79}" destId="{854D2BEC-B30B-4467-9D43-99FE17B2195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C945-D68F-42D1-85AA-01781DFFA4A7}">
      <dsp:nvSpPr>
        <dsp:cNvPr id="0" name=""/>
        <dsp:cNvSpPr/>
      </dsp:nvSpPr>
      <dsp:spPr>
        <a:xfrm>
          <a:off x="132597" y="1265"/>
          <a:ext cx="7721874" cy="3088749"/>
        </a:xfrm>
        <a:prstGeom prst="chevron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  <a:sp3d extrusionH="28000" prstMaterial="matte"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INA Financial 2017-2018</a:t>
          </a:r>
        </a:p>
      </dsp:txBody>
      <dsp:txXfrm>
        <a:off x="1676972" y="1265"/>
        <a:ext cx="4633125" cy="3088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D2BEC-B30B-4467-9D43-99FE17B2195D}">
      <dsp:nvSpPr>
        <dsp:cNvPr id="0" name=""/>
        <dsp:cNvSpPr/>
      </dsp:nvSpPr>
      <dsp:spPr>
        <a:xfrm>
          <a:off x="2655261" y="752"/>
          <a:ext cx="2456413" cy="1580818"/>
        </a:xfrm>
        <a:prstGeom prst="ellips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Matura MT Script Capitals" panose="03020802060602070202" pitchFamily="66" charset="0"/>
            </a:rPr>
            <a:t>September 29, 2018 </a:t>
          </a:r>
        </a:p>
      </dsp:txBody>
      <dsp:txXfrm>
        <a:off x="3014994" y="232257"/>
        <a:ext cx="1736947" cy="1117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1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125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2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39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58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70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0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2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5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3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6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91A6E-7769-4EC4-90C4-DED0C5DC358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56CA63-F442-4510-8091-91D1BB54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audio" Target="../media/audio2.wav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86C68F-77B4-4F68-9625-598A44069D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452001"/>
              </p:ext>
            </p:extLst>
          </p:nvPr>
        </p:nvGraphicFramePr>
        <p:xfrm>
          <a:off x="1286933" y="959556"/>
          <a:ext cx="7987070" cy="309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F483E5C-2B3A-4CB8-960E-812260D05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6068001"/>
              </p:ext>
            </p:extLst>
          </p:nvPr>
        </p:nvGraphicFramePr>
        <p:xfrm>
          <a:off x="1507067" y="4050833"/>
          <a:ext cx="7766936" cy="1582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65317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 loop="1">
            <p:snd r:embed="rId2" name="type.wav"/>
          </p:stSnd>
        </p:sndAc>
      </p:transition>
    </mc:Choice>
    <mc:Fallback xmlns="">
      <p:transition spd="slow">
        <p:fade/>
        <p:sndAc>
          <p:stSnd loop="1">
            <p:snd r:embed="rId1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F3033-EEBE-4DA4-86F4-1DB02D07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002060"/>
                </a:solidFill>
                <a:latin typeface="AR DESTINE" panose="02000000000000000000" pitchFamily="2" charset="0"/>
              </a:rPr>
              <a:t>Opening Balance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18E77B-B898-4D95-BAF8-D855AA90C6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505" y="1636889"/>
            <a:ext cx="8795357" cy="38156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91D9A7C-3424-4E3D-A276-52B3D66E859A}"/>
              </a:ext>
            </a:extLst>
          </p:cNvPr>
          <p:cNvSpPr/>
          <p:nvPr/>
        </p:nvSpPr>
        <p:spPr>
          <a:xfrm>
            <a:off x="2190045" y="5452532"/>
            <a:ext cx="2935111" cy="666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Total $ 31,482.57</a:t>
            </a:r>
          </a:p>
        </p:txBody>
      </p:sp>
    </p:spTree>
    <p:extLst>
      <p:ext uri="{BB962C8B-B14F-4D97-AF65-F5344CB8AC3E}">
        <p14:creationId xmlns:p14="http://schemas.microsoft.com/office/powerpoint/2010/main" val="1138933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crush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D7B8-B230-43DC-AAF6-F653D654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Matura MT Script Capitals" panose="03020802060602070202" pitchFamily="66" charset="0"/>
              </a:rPr>
              <a:t>Program Summary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EDFBCCA-9BFE-4FF2-8FB5-7D5B6CD44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4937" y="1320801"/>
            <a:ext cx="9526974" cy="51251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53910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500">
        <p15:prstTrans prst="crush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95FC-BB6C-423F-B13D-8526AC96D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444088" cy="8692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AR DESTINE" panose="02000000000000000000" pitchFamily="2" charset="0"/>
              </a:rPr>
              <a:t>Miscellaneous Report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3DBF407-0976-4363-9988-F0DD2C018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04568" y="1496691"/>
            <a:ext cx="9291484" cy="520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68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crush"/>
        <p:sndAc>
          <p:stSnd>
            <p:snd r:embed="rId3" name="hammer.wav"/>
          </p:stSnd>
        </p:sndAc>
      </p:transition>
    </mc:Choice>
    <mc:Fallback xmlns="">
      <p:transition spd="slow">
        <p:fade/>
        <p:sndAc>
          <p:stSnd>
            <p:snd r:embed="rId5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A03A-45DE-45ED-9B9F-D6915E6C7D4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Net Income &amp; Expenses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4650A9-08E6-48A1-8C27-CD4EA44D2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2089" y="2336800"/>
            <a:ext cx="8341131" cy="27883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31892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rush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F3033-EEBE-4DA4-86F4-1DB02D07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002060"/>
                </a:solidFill>
                <a:latin typeface="AR DESTINE" panose="02000000000000000000" pitchFamily="2" charset="0"/>
              </a:rPr>
              <a:t>Closing Balance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D9A7C-3424-4E3D-A276-52B3D66E859A}"/>
              </a:ext>
            </a:extLst>
          </p:cNvPr>
          <p:cNvSpPr/>
          <p:nvPr/>
        </p:nvSpPr>
        <p:spPr>
          <a:xfrm>
            <a:off x="2190045" y="5452532"/>
            <a:ext cx="2935111" cy="666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Total $ 29536.72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F23C5DC4-9E1A-48A0-98E3-55B23989F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82044" y="1930400"/>
            <a:ext cx="7496584" cy="311573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17481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curtains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D82E-3FEF-4347-8ED8-9726D45D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COMPARE 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0EFFAE-7B94-4EDF-94E6-C4C3170D4A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418" y="1749777"/>
            <a:ext cx="8672123" cy="317782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60198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AC6F-4625-4DC6-93AA-CF26156C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816638"/>
            <a:ext cx="8150578" cy="1181496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prstTxWarp prst="textWave2">
              <a:avLst/>
            </a:prstTxWarp>
          </a:bodyPr>
          <a:lstStyle/>
          <a:p>
            <a:pPr algn="ctr"/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633D1-1D9A-4793-BA9C-C4D770E63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2810934"/>
            <a:ext cx="7896758" cy="3094962"/>
          </a:xfrm>
          <a:ln>
            <a:solidFill>
              <a:srgbClr val="002060"/>
            </a:solidFill>
          </a:ln>
          <a:scene3d>
            <a:camera prst="isometricTopUp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            </a:t>
            </a:r>
            <a:r>
              <a:rPr lang="en-US" sz="8800" b="1" dirty="0">
                <a:solidFill>
                  <a:srgbClr val="002060"/>
                </a:solidFill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140021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pageCurlDoubl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D239-B709-4A03-A6B6-26596967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on Robotic?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FDF130-3096-4F77-BC6B-47DA12ED2D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747" y="1553497"/>
            <a:ext cx="10042216" cy="489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6711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</TotalTime>
  <Words>37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 DESTINE</vt:lpstr>
      <vt:lpstr>Arial</vt:lpstr>
      <vt:lpstr>Matura MT Script Capitals</vt:lpstr>
      <vt:lpstr>Trebuchet MS</vt:lpstr>
      <vt:lpstr>Wingdings 3</vt:lpstr>
      <vt:lpstr>Facet</vt:lpstr>
      <vt:lpstr>PowerPoint Presentation</vt:lpstr>
      <vt:lpstr>Opening Balance</vt:lpstr>
      <vt:lpstr>Program Summary </vt:lpstr>
      <vt:lpstr>Miscellaneous Report </vt:lpstr>
      <vt:lpstr>Net Income &amp; Expenses </vt:lpstr>
      <vt:lpstr>Closing Balance</vt:lpstr>
      <vt:lpstr>COMPARE ? </vt:lpstr>
      <vt:lpstr>THANK YOU!</vt:lpstr>
      <vt:lpstr>Question on Robotic?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 Financial 2017-2018</dc:title>
  <dc:creator>Krishna Pandit</dc:creator>
  <cp:lastModifiedBy>Krishna Pandit</cp:lastModifiedBy>
  <cp:revision>25</cp:revision>
  <dcterms:created xsi:type="dcterms:W3CDTF">2018-09-24T21:44:57Z</dcterms:created>
  <dcterms:modified xsi:type="dcterms:W3CDTF">2018-09-30T14:07:46Z</dcterms:modified>
</cp:coreProperties>
</file>