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ishna Pandit" initials="KP" lastIdx="1" clrIdx="0">
    <p:extLst>
      <p:ext uri="{19B8F6BF-5375-455C-9EA6-DF929625EA0E}">
        <p15:presenceInfo xmlns:p15="http://schemas.microsoft.com/office/powerpoint/2012/main" userId="dcef679b1a8d451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27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0C7A2F-0F8E-455B-81F5-E6501524DEA9}" type="doc">
      <dgm:prSet loTypeId="urn:microsoft.com/office/officeart/2005/8/layout/lProcess3" loCatId="process" qsTypeId="urn:microsoft.com/office/officeart/2005/8/quickstyle/3d9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E3D98DD-F588-43B1-A071-FEEFAB706277}">
      <dgm:prSet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US" dirty="0"/>
            <a:t>INA Financial 2017-2018</a:t>
          </a:r>
        </a:p>
      </dgm:t>
    </dgm:pt>
    <dgm:pt modelId="{09B7484E-510E-4D2B-9DF3-4F2298ABDBE3}" type="parTrans" cxnId="{940DE3B1-DA55-4041-9B6F-26E9D555E92B}">
      <dgm:prSet/>
      <dgm:spPr/>
      <dgm:t>
        <a:bodyPr/>
        <a:lstStyle/>
        <a:p>
          <a:endParaRPr lang="en-US"/>
        </a:p>
      </dgm:t>
    </dgm:pt>
    <dgm:pt modelId="{0DA59E23-358B-4D11-88D1-9E31D9BC97C4}" type="sibTrans" cxnId="{940DE3B1-DA55-4041-9B6F-26E9D555E92B}">
      <dgm:prSet/>
      <dgm:spPr/>
      <dgm:t>
        <a:bodyPr/>
        <a:lstStyle/>
        <a:p>
          <a:endParaRPr lang="en-US"/>
        </a:p>
      </dgm:t>
    </dgm:pt>
    <dgm:pt modelId="{A3E48F55-6647-434B-BD01-5DAE1A3BAFF5}" type="pres">
      <dgm:prSet presAssocID="{430C7A2F-0F8E-455B-81F5-E6501524DEA9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536C65FC-450E-475D-9F30-0AD513E2ED9C}" type="pres">
      <dgm:prSet presAssocID="{DE3D98DD-F588-43B1-A071-FEEFAB706277}" presName="horFlow" presStyleCnt="0"/>
      <dgm:spPr/>
    </dgm:pt>
    <dgm:pt modelId="{65E9C945-D68F-42D1-85AA-01781DFFA4A7}" type="pres">
      <dgm:prSet presAssocID="{DE3D98DD-F588-43B1-A071-FEEFAB706277}" presName="bigChev" presStyleLbl="node1" presStyleIdx="0" presStyleCnt="1"/>
      <dgm:spPr/>
    </dgm:pt>
  </dgm:ptLst>
  <dgm:cxnLst>
    <dgm:cxn modelId="{66E73D18-4AA3-4234-A2DC-AA61CB1858F6}" type="presOf" srcId="{DE3D98DD-F588-43B1-A071-FEEFAB706277}" destId="{65E9C945-D68F-42D1-85AA-01781DFFA4A7}" srcOrd="0" destOrd="0" presId="urn:microsoft.com/office/officeart/2005/8/layout/lProcess3"/>
    <dgm:cxn modelId="{F89F9C63-4908-465F-ABC2-6688E1C5426F}" type="presOf" srcId="{430C7A2F-0F8E-455B-81F5-E6501524DEA9}" destId="{A3E48F55-6647-434B-BD01-5DAE1A3BAFF5}" srcOrd="0" destOrd="0" presId="urn:microsoft.com/office/officeart/2005/8/layout/lProcess3"/>
    <dgm:cxn modelId="{940DE3B1-DA55-4041-9B6F-26E9D555E92B}" srcId="{430C7A2F-0F8E-455B-81F5-E6501524DEA9}" destId="{DE3D98DD-F588-43B1-A071-FEEFAB706277}" srcOrd="0" destOrd="0" parTransId="{09B7484E-510E-4D2B-9DF3-4F2298ABDBE3}" sibTransId="{0DA59E23-358B-4D11-88D1-9E31D9BC97C4}"/>
    <dgm:cxn modelId="{8EA456FC-CCE4-472B-A3EE-40429737E7CD}" type="presParOf" srcId="{A3E48F55-6647-434B-BD01-5DAE1A3BAFF5}" destId="{536C65FC-450E-475D-9F30-0AD513E2ED9C}" srcOrd="0" destOrd="0" presId="urn:microsoft.com/office/officeart/2005/8/layout/lProcess3"/>
    <dgm:cxn modelId="{0EE3D9D8-EEC4-440D-A710-79BF4384A1CC}" type="presParOf" srcId="{536C65FC-450E-475D-9F30-0AD513E2ED9C}" destId="{65E9C945-D68F-42D1-85AA-01781DFFA4A7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421EA3A-727E-4002-930E-6449108AF741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31578AF-A15D-4E37-BCB2-B32192221769}">
      <dgm:prSet custT="1"/>
      <dgm:spPr>
        <a:solidFill>
          <a:srgbClr val="002060"/>
        </a:solidFill>
      </dgm:spPr>
      <dgm:t>
        <a:bodyPr/>
        <a:lstStyle/>
        <a:p>
          <a:r>
            <a:rPr lang="en-US" sz="2400" b="1" dirty="0">
              <a:latin typeface="Matura MT Script Capitals" panose="03020802060602070202" pitchFamily="66" charset="0"/>
            </a:rPr>
            <a:t>September 29, 2018 </a:t>
          </a:r>
        </a:p>
      </dgm:t>
    </dgm:pt>
    <dgm:pt modelId="{2309B08B-93D6-463B-AAA3-6BD4EC84FD53}" type="parTrans" cxnId="{B8379AD7-76E6-476A-9438-1DC4C0AAEF91}">
      <dgm:prSet/>
      <dgm:spPr/>
      <dgm:t>
        <a:bodyPr/>
        <a:lstStyle/>
        <a:p>
          <a:endParaRPr lang="en-US"/>
        </a:p>
      </dgm:t>
    </dgm:pt>
    <dgm:pt modelId="{9EDFB55A-32F4-4E30-8558-52E0703A59CB}" type="sibTrans" cxnId="{B8379AD7-76E6-476A-9438-1DC4C0AAEF91}">
      <dgm:prSet/>
      <dgm:spPr/>
      <dgm:t>
        <a:bodyPr/>
        <a:lstStyle/>
        <a:p>
          <a:endParaRPr lang="en-US"/>
        </a:p>
      </dgm:t>
    </dgm:pt>
    <dgm:pt modelId="{1FBA5948-727D-4C60-A413-DDC1CC1D1A79}" type="pres">
      <dgm:prSet presAssocID="{C421EA3A-727E-4002-930E-6449108AF741}" presName="cycle" presStyleCnt="0">
        <dgm:presLayoutVars>
          <dgm:dir/>
          <dgm:resizeHandles val="exact"/>
        </dgm:presLayoutVars>
      </dgm:prSet>
      <dgm:spPr/>
    </dgm:pt>
    <dgm:pt modelId="{854D2BEC-B30B-4467-9D43-99FE17B2195D}" type="pres">
      <dgm:prSet presAssocID="{A31578AF-A15D-4E37-BCB2-B32192221769}" presName="node" presStyleLbl="node1" presStyleIdx="0" presStyleCnt="1" custScaleX="155513" custScaleY="100080">
        <dgm:presLayoutVars>
          <dgm:bulletEnabled val="1"/>
        </dgm:presLayoutVars>
      </dgm:prSet>
      <dgm:spPr/>
    </dgm:pt>
  </dgm:ptLst>
  <dgm:cxnLst>
    <dgm:cxn modelId="{15AD1406-A985-40EC-BB74-989F5266BFA3}" type="presOf" srcId="{A31578AF-A15D-4E37-BCB2-B32192221769}" destId="{854D2BEC-B30B-4467-9D43-99FE17B2195D}" srcOrd="0" destOrd="0" presId="urn:microsoft.com/office/officeart/2005/8/layout/cycle2"/>
    <dgm:cxn modelId="{B8379AD7-76E6-476A-9438-1DC4C0AAEF91}" srcId="{C421EA3A-727E-4002-930E-6449108AF741}" destId="{A31578AF-A15D-4E37-BCB2-B32192221769}" srcOrd="0" destOrd="0" parTransId="{2309B08B-93D6-463B-AAA3-6BD4EC84FD53}" sibTransId="{9EDFB55A-32F4-4E30-8558-52E0703A59CB}"/>
    <dgm:cxn modelId="{5F4AB3F2-D58A-4267-A2FB-C55B084AB16C}" type="presOf" srcId="{C421EA3A-727E-4002-930E-6449108AF741}" destId="{1FBA5948-727D-4C60-A413-DDC1CC1D1A79}" srcOrd="0" destOrd="0" presId="urn:microsoft.com/office/officeart/2005/8/layout/cycle2"/>
    <dgm:cxn modelId="{0CF08068-9135-4A8D-B9A9-C013B0672F9C}" type="presParOf" srcId="{1FBA5948-727D-4C60-A413-DDC1CC1D1A79}" destId="{854D2BEC-B30B-4467-9D43-99FE17B2195D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E9C945-D68F-42D1-85AA-01781DFFA4A7}">
      <dsp:nvSpPr>
        <dsp:cNvPr id="0" name=""/>
        <dsp:cNvSpPr/>
      </dsp:nvSpPr>
      <dsp:spPr>
        <a:xfrm>
          <a:off x="132597" y="1265"/>
          <a:ext cx="7721874" cy="3088749"/>
        </a:xfrm>
        <a:prstGeom prst="chevron">
          <a:avLst/>
        </a:prstGeom>
        <a:solidFill>
          <a:schemeClr val="accent5">
            <a:lumMod val="7500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0" tIns="41275" rIns="0" bIns="41275" numCol="1" spcCol="1270" anchor="ctr" anchorCtr="0">
          <a:noAutofit/>
          <a:sp3d extrusionH="28000" prstMaterial="matte"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/>
            <a:t>INA Financial 2017-2018</a:t>
          </a:r>
        </a:p>
      </dsp:txBody>
      <dsp:txXfrm>
        <a:off x="1676972" y="1265"/>
        <a:ext cx="4633125" cy="308874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4D2BEC-B30B-4467-9D43-99FE17B2195D}">
      <dsp:nvSpPr>
        <dsp:cNvPr id="0" name=""/>
        <dsp:cNvSpPr/>
      </dsp:nvSpPr>
      <dsp:spPr>
        <a:xfrm>
          <a:off x="2655261" y="752"/>
          <a:ext cx="2456413" cy="1580818"/>
        </a:xfrm>
        <a:prstGeom prst="ellipse">
          <a:avLst/>
        </a:prstGeom>
        <a:solidFill>
          <a:srgbClr val="00206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latin typeface="Matura MT Script Capitals" panose="03020802060602070202" pitchFamily="66" charset="0"/>
            </a:rPr>
            <a:t>September 29, 2018 </a:t>
          </a:r>
        </a:p>
      </dsp:txBody>
      <dsp:txXfrm>
        <a:off x="3014994" y="232257"/>
        <a:ext cx="1736947" cy="11178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91A6E-7769-4EC4-90C4-DED0C5DC358B}" type="datetimeFigureOut">
              <a:rPr lang="en-US" smtClean="0"/>
              <a:t>9/29/2018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6CA63-F442-4510-8091-91D1BB542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615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91A6E-7769-4EC4-90C4-DED0C5DC358B}" type="datetimeFigureOut">
              <a:rPr lang="en-US" smtClean="0"/>
              <a:t>9/29/2018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6CA63-F442-4510-8091-91D1BB542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572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91A6E-7769-4EC4-90C4-DED0C5DC358B}" type="datetimeFigureOut">
              <a:rPr lang="en-US" smtClean="0"/>
              <a:t>9/29/2018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6CA63-F442-4510-8091-91D1BB542CA9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612559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91A6E-7769-4EC4-90C4-DED0C5DC358B}" type="datetimeFigureOut">
              <a:rPr lang="en-US" smtClean="0"/>
              <a:t>9/29/2018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6CA63-F442-4510-8091-91D1BB542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5527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91A6E-7769-4EC4-90C4-DED0C5DC358B}" type="datetimeFigureOut">
              <a:rPr lang="en-US" smtClean="0"/>
              <a:t>9/29/2018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6CA63-F442-4510-8091-91D1BB542CA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543916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91A6E-7769-4EC4-90C4-DED0C5DC358B}" type="datetimeFigureOut">
              <a:rPr lang="en-US" smtClean="0"/>
              <a:t>9/29/2018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6CA63-F442-4510-8091-91D1BB542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5582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91A6E-7769-4EC4-90C4-DED0C5DC358B}" type="datetimeFigureOut">
              <a:rPr lang="en-US" smtClean="0"/>
              <a:t>9/29/2018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6CA63-F442-4510-8091-91D1BB542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5701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91A6E-7769-4EC4-90C4-DED0C5DC358B}" type="datetimeFigureOut">
              <a:rPr lang="en-US" smtClean="0"/>
              <a:t>9/29/2018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6CA63-F442-4510-8091-91D1BB542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209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91A6E-7769-4EC4-90C4-DED0C5DC358B}" type="datetimeFigureOut">
              <a:rPr lang="en-US" smtClean="0"/>
              <a:t>9/29/2018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6CA63-F442-4510-8091-91D1BB542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520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91A6E-7769-4EC4-90C4-DED0C5DC358B}" type="datetimeFigureOut">
              <a:rPr lang="en-US" smtClean="0"/>
              <a:t>9/29/2018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6CA63-F442-4510-8091-91D1BB542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352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91A6E-7769-4EC4-90C4-DED0C5DC358B}" type="datetimeFigureOut">
              <a:rPr lang="en-US" smtClean="0"/>
              <a:t>9/29/2018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6CA63-F442-4510-8091-91D1BB542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819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91A6E-7769-4EC4-90C4-DED0C5DC358B}" type="datetimeFigureOut">
              <a:rPr lang="en-US" smtClean="0"/>
              <a:t>9/29/2018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6CA63-F442-4510-8091-91D1BB542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351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91A6E-7769-4EC4-90C4-DED0C5DC358B}" type="datetimeFigureOut">
              <a:rPr lang="en-US" smtClean="0"/>
              <a:t>9/29/2018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6CA63-F442-4510-8091-91D1BB542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438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91A6E-7769-4EC4-90C4-DED0C5DC358B}" type="datetimeFigureOut">
              <a:rPr lang="en-US" smtClean="0"/>
              <a:t>9/29/2018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6CA63-F442-4510-8091-91D1BB542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929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91A6E-7769-4EC4-90C4-DED0C5DC358B}" type="datetimeFigureOut">
              <a:rPr lang="en-US" smtClean="0"/>
              <a:t>9/29/2018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6CA63-F442-4510-8091-91D1BB542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764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91A6E-7769-4EC4-90C4-DED0C5DC358B}" type="datetimeFigureOut">
              <a:rPr lang="en-US" smtClean="0"/>
              <a:t>9/29/2018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6CA63-F442-4510-8091-91D1BB542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35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91A6E-7769-4EC4-90C4-DED0C5DC358B}" type="datetimeFigureOut">
              <a:rPr lang="en-US" smtClean="0"/>
              <a:t>9/29/2018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A56CA63-F442-4510-8091-91D1BB542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727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audio" Target="../media/audio1.wav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2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5" Type="http://schemas.openxmlformats.org/officeDocument/2006/relationships/audio" Target="../media/audio2.wav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2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2.wav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2.wav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4786C68F-77B4-4F68-9625-598A44069DA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62452001"/>
              </p:ext>
            </p:extLst>
          </p:nvPr>
        </p:nvGraphicFramePr>
        <p:xfrm>
          <a:off x="1286933" y="959556"/>
          <a:ext cx="7987070" cy="3091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0F483E5C-2B3A-4CB8-960E-812260D05E3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06068001"/>
              </p:ext>
            </p:extLst>
          </p:nvPr>
        </p:nvGraphicFramePr>
        <p:xfrm>
          <a:off x="1507067" y="4050833"/>
          <a:ext cx="7766936" cy="15823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46531732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750">
        <p15:prstTrans prst="origami"/>
        <p:sndAc>
          <p:stSnd loop="1">
            <p:snd r:embed="rId2" name="type.wav"/>
          </p:stSnd>
        </p:sndAc>
      </p:transition>
    </mc:Choice>
    <mc:Fallback xmlns="">
      <p:transition spd="slow">
        <p:fade/>
        <p:sndAc>
          <p:stSnd loop="1">
            <p:snd r:embed="rId13" name="typ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5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3F3033-EEBE-4DA4-86F4-1DB02D079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>
                <a:solidFill>
                  <a:srgbClr val="002060"/>
                </a:solidFill>
                <a:latin typeface="AR DESTINE" panose="02000000000000000000" pitchFamily="2" charset="0"/>
              </a:rPr>
              <a:t>Opening Balance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218E77B-B898-4D95-BAF8-D855AA90C60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914505" y="1636889"/>
            <a:ext cx="8795357" cy="381564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991D9A7C-3424-4E3D-A276-52B3D66E859A}"/>
              </a:ext>
            </a:extLst>
          </p:cNvPr>
          <p:cNvSpPr/>
          <p:nvPr/>
        </p:nvSpPr>
        <p:spPr>
          <a:xfrm>
            <a:off x="2190045" y="5452532"/>
            <a:ext cx="2935111" cy="6660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24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Total $ 31,482.57</a:t>
            </a:r>
          </a:p>
        </p:txBody>
      </p:sp>
    </p:spTree>
    <p:extLst>
      <p:ext uri="{BB962C8B-B14F-4D97-AF65-F5344CB8AC3E}">
        <p14:creationId xmlns:p14="http://schemas.microsoft.com/office/powerpoint/2010/main" val="11389331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crush"/>
        <p:sndAc>
          <p:stSnd>
            <p:snd r:embed="rId2" name="hammer.wav"/>
          </p:stSnd>
        </p:sndAc>
      </p:transition>
    </mc:Choice>
    <mc:Fallback xmlns="">
      <p:transition spd="slow">
        <p:fade/>
        <p:sndAc>
          <p:stSnd>
            <p:snd r:embed="rId4" name="hamm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9D7B8-B230-43DC-AAF6-F653D6544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  <a:latin typeface="Matura MT Script Capitals" panose="03020802060602070202" pitchFamily="66" charset="0"/>
              </a:rPr>
              <a:t>Program Summary 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6EDFBCCA-9BFE-4FF2-8FB5-7D5B6CD44DB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24937" y="1320801"/>
            <a:ext cx="9526974" cy="5125155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55391032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500">
        <p15:prstTrans prst="crush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4" name="typ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B695FC-BB6C-423F-B13D-8526AC96DB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444088" cy="869244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  <a:latin typeface="AR DESTINE" panose="02000000000000000000" pitchFamily="2" charset="0"/>
              </a:rPr>
              <a:t>Miscellaneous Report 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23DBF407-0976-4363-9988-F0DD2C0182B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904568" y="1496691"/>
            <a:ext cx="9291484" cy="5208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20682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250">
        <p15:prstTrans prst="crush"/>
        <p:sndAc>
          <p:stSnd>
            <p:snd r:embed="rId3" name="hammer.wav"/>
          </p:stSnd>
        </p:sndAc>
      </p:transition>
    </mc:Choice>
    <mc:Fallback xmlns="">
      <p:transition spd="slow">
        <p:fade/>
        <p:sndAc>
          <p:stSnd>
            <p:snd r:embed="rId5" name="hamm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AA03A-45DE-45ED-9B9F-D6915E6C7D43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6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Net Income &amp; Expenses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F4650A9-08E6-48A1-8C27-CD4EA44D294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332089" y="2336800"/>
            <a:ext cx="8341131" cy="278835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5318922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500">
        <p15:prstTrans prst="crush"/>
        <p:sndAc>
          <p:stSnd>
            <p:snd r:embed="rId2" name="hammer.wav"/>
          </p:stSnd>
        </p:sndAc>
      </p:transition>
    </mc:Choice>
    <mc:Fallback xmlns="">
      <p:transition spd="slow">
        <p:fade/>
        <p:sndAc>
          <p:stSnd>
            <p:snd r:embed="rId4" name="hamm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3F3033-EEBE-4DA4-86F4-1DB02D079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>
                <a:solidFill>
                  <a:srgbClr val="002060"/>
                </a:solidFill>
                <a:latin typeface="AR DESTINE" panose="02000000000000000000" pitchFamily="2" charset="0"/>
              </a:rPr>
              <a:t>Closing Balance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91D9A7C-3424-4E3D-A276-52B3D66E859A}"/>
              </a:ext>
            </a:extLst>
          </p:cNvPr>
          <p:cNvSpPr/>
          <p:nvPr/>
        </p:nvSpPr>
        <p:spPr>
          <a:xfrm>
            <a:off x="2190045" y="5452532"/>
            <a:ext cx="2935111" cy="6660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rebuchet MS" panose="020B0603020202020204"/>
                <a:ea typeface="+mn-ea"/>
                <a:cs typeface="+mn-cs"/>
              </a:rPr>
              <a:t>Total $ 29536.72</a:t>
            </a:r>
          </a:p>
        </p:txBody>
      </p:sp>
      <p:pic>
        <p:nvPicPr>
          <p:cNvPr id="3" name="Content Placeholder 2">
            <a:extLst>
              <a:ext uri="{FF2B5EF4-FFF2-40B4-BE49-F238E27FC236}">
                <a16:creationId xmlns:a16="http://schemas.microsoft.com/office/drawing/2014/main" id="{F23C5DC4-9E1A-48A0-98E3-55B23989FC1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682044" y="1930400"/>
            <a:ext cx="7496584" cy="3115733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9174811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250">
        <p15:prstTrans prst="curtains"/>
        <p:sndAc>
          <p:stSnd>
            <p:snd r:embed="rId2" name="hammer.wav"/>
          </p:stSnd>
        </p:sndAc>
      </p:transition>
    </mc:Choice>
    <mc:Fallback xmlns="">
      <p:transition spd="slow">
        <p:fade/>
        <p:sndAc>
          <p:stSnd>
            <p:snd r:embed="rId4" name="hamm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2CD82E-3FEF-4347-8ED8-9726D45D3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7030A0"/>
                </a:solidFill>
              </a:rPr>
              <a:t>COMPARE ? 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630EFFAE-7B94-4EDF-94E6-C4C3170D4A8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91418" y="1749777"/>
            <a:ext cx="8672123" cy="3177823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30601985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7AC6F-4625-4DC6-93AA-CF26156C0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6000" y="816638"/>
            <a:ext cx="8150578" cy="1181496"/>
          </a:xfrm>
          <a:blipFill>
            <a:blip r:embed="rId3"/>
            <a:tile tx="0" ty="0" sx="100000" sy="100000" flip="none" algn="tl"/>
          </a:blipFill>
          <a:ln>
            <a:noFill/>
          </a:ln>
          <a:effectLst>
            <a:glow rad="63500">
              <a:schemeClr val="accent2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prstTxWarp prst="textWave2">
              <a:avLst/>
            </a:prstTxWarp>
          </a:bodyPr>
          <a:lstStyle/>
          <a:p>
            <a:pPr algn="ctr"/>
            <a:r>
              <a:rPr lang="en-US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dist="38100" dir="2700000" algn="bl" rotWithShape="0">
                    <a:schemeClr val="accent5"/>
                  </a:outerShdw>
                </a:effectLst>
              </a:rPr>
              <a:t>THANK YOU!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D633D1-1D9A-4793-BA9C-C4D770E63F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6000" y="2810934"/>
            <a:ext cx="7896758" cy="3094962"/>
          </a:xfrm>
          <a:ln>
            <a:solidFill>
              <a:srgbClr val="002060"/>
            </a:solidFill>
          </a:ln>
          <a:scene3d>
            <a:camera prst="isometricTopUp"/>
            <a:lightRig rig="threePt" dir="t"/>
          </a:scene3d>
          <a:sp3d>
            <a:bevelT w="152400" h="50800" prst="softRound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             </a:t>
            </a:r>
            <a:r>
              <a:rPr lang="en-US" sz="8800" b="1" dirty="0">
                <a:solidFill>
                  <a:srgbClr val="002060"/>
                </a:solidFill>
              </a:rPr>
              <a:t>Questions ?</a:t>
            </a:r>
          </a:p>
        </p:txBody>
      </p:sp>
    </p:spTree>
    <p:extLst>
      <p:ext uri="{BB962C8B-B14F-4D97-AF65-F5344CB8AC3E}">
        <p14:creationId xmlns:p14="http://schemas.microsoft.com/office/powerpoint/2010/main" val="31400211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250">
        <p15:prstTrans prst="pageCurlDouble"/>
        <p:sndAc>
          <p:stSnd>
            <p:snd r:embed="rId2" name="hammer.wav"/>
          </p:stSnd>
        </p:sndAc>
      </p:transition>
    </mc:Choice>
    <mc:Fallback xmlns="">
      <p:transition spd="slow">
        <p:fade/>
        <p:sndAc>
          <p:stSnd>
            <p:snd r:embed="rId4" name="hamm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76D239-B709-4A03-A6B6-265969673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on Robotic? 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86FDF130-3096-4F77-BC6B-47DA12ED2D7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8747" y="1553497"/>
            <a:ext cx="10042216" cy="4896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267112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Override1.xml><?xml version="1.0" encoding="utf-8"?>
<a:themeOverride xmlns:a="http://schemas.openxmlformats.org/drawingml/2006/main">
  <a:clrScheme name="Facet">
    <a:dk1>
      <a:sysClr val="windowText" lastClr="000000"/>
    </a:dk1>
    <a:lt1>
      <a:sysClr val="window" lastClr="FFFFFF"/>
    </a:lt1>
    <a:dk2>
      <a:srgbClr val="2C3C43"/>
    </a:dk2>
    <a:lt2>
      <a:srgbClr val="EBEBEB"/>
    </a:lt2>
    <a:accent1>
      <a:srgbClr val="90C226"/>
    </a:accent1>
    <a:accent2>
      <a:srgbClr val="54A021"/>
    </a:accent2>
    <a:accent3>
      <a:srgbClr val="E6B91E"/>
    </a:accent3>
    <a:accent4>
      <a:srgbClr val="E76618"/>
    </a:accent4>
    <a:accent5>
      <a:srgbClr val="C42F1A"/>
    </a:accent5>
    <a:accent6>
      <a:srgbClr val="918655"/>
    </a:accent6>
    <a:hlink>
      <a:srgbClr val="99CA3C"/>
    </a:hlink>
    <a:folHlink>
      <a:srgbClr val="B9D18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2287</TotalTime>
  <Words>37</Words>
  <Application>Microsoft Office PowerPoint</Application>
  <PresentationFormat>Widescreen</PresentationFormat>
  <Paragraphs>13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 DESTINE</vt:lpstr>
      <vt:lpstr>Arial</vt:lpstr>
      <vt:lpstr>Matura MT Script Capitals</vt:lpstr>
      <vt:lpstr>Trebuchet MS</vt:lpstr>
      <vt:lpstr>Wingdings 3</vt:lpstr>
      <vt:lpstr>Facet</vt:lpstr>
      <vt:lpstr>PowerPoint Presentation</vt:lpstr>
      <vt:lpstr>Opening Balance</vt:lpstr>
      <vt:lpstr>Program Summary </vt:lpstr>
      <vt:lpstr>Miscellaneous Report </vt:lpstr>
      <vt:lpstr>Net Income &amp; Expenses </vt:lpstr>
      <vt:lpstr>Closing Balance</vt:lpstr>
      <vt:lpstr>COMPARE ? </vt:lpstr>
      <vt:lpstr>THANK YOU!</vt:lpstr>
      <vt:lpstr>Question on Robotic?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INA Financial 2017-2018</dc:title>
  <dc:creator>Krishna Pandit</dc:creator>
  <cp:lastModifiedBy>Krishna Pandit</cp:lastModifiedBy>
  <cp:revision>25</cp:revision>
  <dcterms:created xsi:type="dcterms:W3CDTF">2018-09-24T21:44:57Z</dcterms:created>
  <dcterms:modified xsi:type="dcterms:W3CDTF">2018-09-30T14:07:46Z</dcterms:modified>
</cp:coreProperties>
</file>