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7FB6B61-5718-4A7D-80B8-DEBBC1025FB9}">
  <a:tblStyle styleId="{27FB6B61-5718-4A7D-80B8-DEBBC1025F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layfairDisplay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4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7.xml"/><Relationship Id="rId35" Type="http://schemas.openxmlformats.org/officeDocument/2006/relationships/font" Target="fonts/Lato-regular.fntdata"/><Relationship Id="rId12" Type="http://schemas.openxmlformats.org/officeDocument/2006/relationships/slide" Target="slides/slide6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9.xml"/><Relationship Id="rId37" Type="http://schemas.openxmlformats.org/officeDocument/2006/relationships/font" Target="fonts/Lato-italic.fntdata"/><Relationship Id="rId14" Type="http://schemas.openxmlformats.org/officeDocument/2006/relationships/slide" Target="slides/slide8.xml"/><Relationship Id="rId36" Type="http://schemas.openxmlformats.org/officeDocument/2006/relationships/font" Target="fonts/Lat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La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495fb0b2b_3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495fb0b2b_3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495fb0b2b_3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495fb0b2b_3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495fb0b2b_3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495fb0b2b_3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495fb0b2b_3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495fb0b2b_3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495fb0b2b_3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495fb0b2b_3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495fb0b2b_3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495fb0b2b_3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2d04267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2d04267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2d042676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2d042676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2d042676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2d042676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4945f86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4945f86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49a2149a2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49a2149a2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49a2149a2_8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49a2149a2_8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8fd71f81_2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48fd71f81_2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48fd71f81_2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48fd71f81_2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48fd71f8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48fd71f8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495fb0b2b_3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495fb0b2b_3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495fb0b2b_3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495fb0b2b_3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495fb0b2b_3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495fb0b2b_3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495fb0b2b_3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495fb0b2b_3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12.jpg"/><Relationship Id="rId7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7.xml"/><Relationship Id="rId4" Type="http://schemas.openxmlformats.org/officeDocument/2006/relationships/slide" Target="/ppt/slides/slide8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11.xml"/><Relationship Id="rId4" Type="http://schemas.openxmlformats.org/officeDocument/2006/relationships/slide" Target="/ppt/slides/slide9.xml"/><Relationship Id="rId5" Type="http://schemas.openxmlformats.org/officeDocument/2006/relationships/slide" Target="/ppt/slides/slide9.xml"/><Relationship Id="rId6" Type="http://schemas.openxmlformats.org/officeDocument/2006/relationships/slide" Target="/ppt/slides/slide10.xml"/><Relationship Id="rId7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3.xml"/><Relationship Id="rId4" Type="http://schemas.openxmlformats.org/officeDocument/2006/relationships/slide" Target="/ppt/slides/slide12.xml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950" y="112475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99800" y="1729500"/>
            <a:ext cx="66282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IOWA NEPALESE ASSOCIATION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ANNUAL GENERAL MEETING  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for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2018/2019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514575" y="3201550"/>
            <a:ext cx="49785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Presented by: INA Executive Committee - 2018/2019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661725" y="4333750"/>
            <a:ext cx="2916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Date: October 4, 2019</a:t>
            </a:r>
            <a:endParaRPr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5" name="Google Shape;2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748" y="3262775"/>
            <a:ext cx="4076347" cy="18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/>
          <p:nvPr/>
        </p:nvSpPr>
        <p:spPr>
          <a:xfrm>
            <a:off x="569700" y="1062699"/>
            <a:ext cx="7662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4th All Nepalese INA Table Tennis Tournament</a:t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629809" y="1711949"/>
            <a:ext cx="8217600" cy="13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League matches were held at host’s houses/basements.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Tournament matches for Men's, Women's and Junior Category were held at </a:t>
            </a:r>
            <a:r>
              <a:rPr b="1" lang="en" sz="1100">
                <a:solidFill>
                  <a:srgbClr val="222222"/>
                </a:solidFill>
                <a:highlight>
                  <a:srgbClr val="FFFFFF"/>
                </a:highlight>
              </a:rPr>
              <a:t>Four Mile Community Center 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on April 6th, 2018.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Trophies were awarded during Nepali New Year Celebration Event.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</a:rPr>
              <a:t>नेपाली दशैं २०75।</a:t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569700" y="1443699"/>
            <a:ext cx="7662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Nepalese New Year 2076 celebration</a:t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629800" y="2484225"/>
            <a:ext cx="44763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INA hosted Blood drive and </a:t>
            </a: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Nepalese New Year's Eve 2076 with a celebration party.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Attractions of the events were - Gifts, Games, Music, Dance etc.</a:t>
            </a:r>
            <a:b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</a:b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It was held at Grimes Community Center on April 13th.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Around 120 guests including kids attended the event.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500" y="2120799"/>
            <a:ext cx="3733100" cy="2491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</a:rPr>
              <a:t>नेपाली दशैं २०75।</a:t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100" y="1923973"/>
            <a:ext cx="3444876" cy="229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/>
          <p:nvPr/>
        </p:nvSpPr>
        <p:spPr>
          <a:xfrm>
            <a:off x="569700" y="1062699"/>
            <a:ext cx="7662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IAA</a:t>
            </a:r>
            <a:r>
              <a:rPr b="1" lang="en" sz="24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Celebrasian 2019</a:t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637300" y="1765825"/>
            <a:ext cx="44763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As usual, 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INA participated during IAA Celebrasian / Asian Festival 2019</a:t>
            </a: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Our village was led by - Dipson Baskota(Village), Shweta Gyawali(Dance/Fashion), Avishek Sapkota(Food), Ananta Acharya(Operation), Suraj Amatya(Cultural)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Nepalese village participated in dance, fashion show, cultural tent food tent, food demo.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Nepalese village got the second place award this year.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</a:rPr>
              <a:t>नेपाली दशैं २०75।</a:t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4" name="Google Shape;2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/>
        </p:nvSpPr>
        <p:spPr>
          <a:xfrm>
            <a:off x="569700" y="1062699"/>
            <a:ext cx="7662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Summer Picnic </a:t>
            </a:r>
            <a:r>
              <a:rPr b="1" lang="en" sz="24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2019</a:t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637300" y="1765825"/>
            <a:ext cx="44763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INA organized a fun filled picnic event has been scheduled on July 20, 2019 at Shelter# 3, Jester Park, Granger, IA. 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BBQ, Games, Foods and Drinks were main activities.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The event help bring together the community and recognize everyone's  contribution towards the success of Nepalese village at Asian festival.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E3136"/>
                </a:solidFill>
                <a:highlight>
                  <a:srgbClr val="FFFFFF"/>
                </a:highlight>
              </a:rPr>
              <a:t>Around 125 guests(including kids) attended and very nominal entry fee was collected.</a:t>
            </a:r>
            <a:endParaRPr sz="1100">
              <a:solidFill>
                <a:srgbClr val="2E313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9800" y="2661625"/>
            <a:ext cx="2882650" cy="21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4825" y="861750"/>
            <a:ext cx="1937750" cy="145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6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6"/>
          <p:cNvSpPr txBox="1"/>
          <p:nvPr/>
        </p:nvSpPr>
        <p:spPr>
          <a:xfrm>
            <a:off x="188700" y="1138899"/>
            <a:ext cx="7662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Events from</a:t>
            </a:r>
            <a:r>
              <a:rPr b="1" lang="en" sz="24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2019</a:t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256300" y="1842025"/>
            <a:ext cx="4476300" cy="28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Listings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Interstate Volleyball Tournament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Semi-Annual INA Blood Drives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Meal to Heartland - Volunteer to Food Packaging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Dam to DSM Run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Rudri Puja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Nepali Classes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FLL Robotics Classes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Townhall for Earthquake Fund Disbursement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Himalayan Hackers World Championship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(..may be we missed some on the list)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8" name="Google Shape;2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1200" y="3188488"/>
            <a:ext cx="2492800" cy="18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6926" y="3374329"/>
            <a:ext cx="2492800" cy="166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0350" y="1615675"/>
            <a:ext cx="2059402" cy="154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9529" y="59982"/>
            <a:ext cx="2237773" cy="14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idx="1" type="body"/>
          </p:nvPr>
        </p:nvSpPr>
        <p:spPr>
          <a:xfrm>
            <a:off x="248025" y="1027200"/>
            <a:ext cx="8520600" cy="40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Financial Summary Of Events 2019</a:t>
            </a:r>
            <a:endParaRPr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7" name="Google Shape;287;p27"/>
          <p:cNvGraphicFramePr/>
          <p:nvPr/>
        </p:nvGraphicFramePr>
        <p:xfrm>
          <a:off x="311700" y="169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{27FB6B61-5718-4A7D-80B8-DEBBC1025FB9}</a:tableStyleId>
              </a:tblPr>
              <a:tblGrid>
                <a:gridCol w="655600"/>
                <a:gridCol w="2039700"/>
                <a:gridCol w="1347650"/>
                <a:gridCol w="1347650"/>
                <a:gridCol w="1553800"/>
                <a:gridCol w="1576200"/>
              </a:tblGrid>
              <a:tr h="48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S.No.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Event Name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Cash In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Cash out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Remarks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8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INA Dashain 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Oct 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2760.00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2541.25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+218.75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Deusi Bhailo 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Nov 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1156.00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1000.00 </a:t>
                      </a:r>
                      <a:br>
                        <a:rPr lang="en"/>
                      </a:br>
                      <a:r>
                        <a:rPr lang="en"/>
                        <a:t>(s</a:t>
                      </a:r>
                      <a:r>
                        <a:rPr lang="en" sz="1000"/>
                        <a:t>upport for volleyball tournament</a:t>
                      </a:r>
                      <a:r>
                        <a:rPr lang="en"/>
                        <a:t>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+156.00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New Year 2019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 2019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380.00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243.44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+136,56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Kali Prasad Live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 2018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2846.00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1831.54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+1014.46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FLL Felicitation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Feb 2019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493.01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-493.01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8" name="Google Shape;2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/>
          <p:nvPr>
            <p:ph idx="1" type="body"/>
          </p:nvPr>
        </p:nvSpPr>
        <p:spPr>
          <a:xfrm>
            <a:off x="160522" y="1043840"/>
            <a:ext cx="85206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Financial Summary Of Events 2019</a:t>
            </a:r>
            <a:r>
              <a:rPr lang="en"/>
              <a:t>     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94" name="Google Shape;294;p28"/>
          <p:cNvGraphicFramePr/>
          <p:nvPr/>
        </p:nvGraphicFramePr>
        <p:xfrm>
          <a:off x="235500" y="160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{27FB6B61-5718-4A7D-80B8-DEBBC1025FB9}</a:tableStyleId>
              </a:tblPr>
              <a:tblGrid>
                <a:gridCol w="655600"/>
                <a:gridCol w="2039700"/>
                <a:gridCol w="1347650"/>
                <a:gridCol w="1347650"/>
                <a:gridCol w="1553800"/>
                <a:gridCol w="1576200"/>
              </a:tblGrid>
              <a:tr h="4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S.No.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Event Name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Cash In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Cash out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Remarks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8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Nepali New Year 2075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April 2019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2166.84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-411.84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Asian Festival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May 2019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7888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4828.64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3059.36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Summer Picnic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July 2019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1243.78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-693.78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1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Table tennis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March 2019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1341.38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1230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-111.38</a:t>
                      </a:r>
                      <a:endParaRPr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(Difference paid by INA) 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EarthQuake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August 2019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20244.36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998.60</a:t>
                      </a:r>
                      <a:endParaRPr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(Balance in earthquake fund)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5" name="Google Shape;2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Financial Summary Of Events 2019</a:t>
            </a:r>
            <a:r>
              <a:rPr lang="en"/>
              <a:t>                                            </a:t>
            </a:r>
            <a:endParaRPr/>
          </a:p>
        </p:txBody>
      </p:sp>
      <p:graphicFrame>
        <p:nvGraphicFramePr>
          <p:cNvPr id="301" name="Google Shape;301;p29"/>
          <p:cNvGraphicFramePr/>
          <p:nvPr/>
        </p:nvGraphicFramePr>
        <p:xfrm>
          <a:off x="235500" y="213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{27FB6B61-5718-4A7D-80B8-DEBBC1025FB9}</a:tableStyleId>
              </a:tblPr>
              <a:tblGrid>
                <a:gridCol w="655600"/>
                <a:gridCol w="2039700"/>
                <a:gridCol w="1347650"/>
                <a:gridCol w="1347650"/>
                <a:gridCol w="1553800"/>
                <a:gridCol w="1576200"/>
              </a:tblGrid>
              <a:tr h="44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S.No.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Event Name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Date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Cash In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Cash out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Remarks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First World Championship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April, 2019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15701.80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10541.44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5160.36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Storage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Aug, 2019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927.72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-827.72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INA Membership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+375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02" name="Google Shape;3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" y="0"/>
            <a:ext cx="5466151" cy="10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idx="1" type="body"/>
          </p:nvPr>
        </p:nvSpPr>
        <p:spPr>
          <a:xfrm>
            <a:off x="311700" y="1152475"/>
            <a:ext cx="8520600" cy="4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Financial Summary Of 2018-2019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/>
          </a:p>
        </p:txBody>
      </p:sp>
      <p:graphicFrame>
        <p:nvGraphicFramePr>
          <p:cNvPr id="308" name="Google Shape;308;p30"/>
          <p:cNvGraphicFramePr/>
          <p:nvPr/>
        </p:nvGraphicFramePr>
        <p:xfrm>
          <a:off x="573875" y="161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{27FB6B61-5718-4A7D-80B8-DEBBC1025FB9}</a:tableStyleId>
              </a:tblPr>
              <a:tblGrid>
                <a:gridCol w="689450"/>
                <a:gridCol w="3246625"/>
                <a:gridCol w="1246125"/>
                <a:gridCol w="1043100"/>
                <a:gridCol w="1576200"/>
              </a:tblGrid>
              <a:tr h="48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S.No.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Accounts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Opening Balance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Closing Balance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Remarks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8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Paypal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470.82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2432.11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Business Checking A/C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6837.50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16062.71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Business Market A/C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975.44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1100.79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1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Business Checking A/C (Earthquake)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21252.96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998.60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9" name="Google Shape;3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" y="0"/>
            <a:ext cx="5466151" cy="10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50" y="2120625"/>
            <a:ext cx="2896800" cy="15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400" y="1221250"/>
            <a:ext cx="2620550" cy="26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0425" y="2796350"/>
            <a:ext cx="6257201" cy="29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4513720" y="1864926"/>
            <a:ext cx="2480152" cy="1728849"/>
            <a:chOff x="4526670" y="1857800"/>
            <a:chExt cx="2480152" cy="1728849"/>
          </a:xfrm>
        </p:grpSpPr>
        <p:sp>
          <p:nvSpPr>
            <p:cNvPr id="68" name="Google Shape;68;p14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" name="Google Shape;69;p14"/>
            <p:cNvGrpSpPr/>
            <p:nvPr/>
          </p:nvGrpSpPr>
          <p:grpSpPr>
            <a:xfrm>
              <a:off x="4526670" y="1857800"/>
              <a:ext cx="2480152" cy="1728849"/>
              <a:chOff x="4526670" y="1857800"/>
              <a:chExt cx="2480152" cy="1728849"/>
            </a:xfrm>
          </p:grpSpPr>
          <p:grpSp>
            <p:nvGrpSpPr>
              <p:cNvPr id="70" name="Google Shape;70;p14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1" name="Google Shape;71;p1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72" name="Google Shape;72;p1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" name="Google Shape;73;p14"/>
              <p:cNvSpPr txBox="1"/>
              <p:nvPr/>
            </p:nvSpPr>
            <p:spPr>
              <a:xfrm>
                <a:off x="4526670" y="3215249"/>
                <a:ext cx="15120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2019 Jan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74" name="Google Shape;74;p14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 u="sng">
                    <a:solidFill>
                      <a:schemeClr val="hlink"/>
                    </a:solidFill>
                    <a:latin typeface="Lato"/>
                    <a:ea typeface="Lato"/>
                    <a:cs typeface="Lato"/>
                    <a:sym typeface="Lato"/>
                    <a:hlinkClick action="ppaction://hlinksldjump" r:id="rId3"/>
                  </a:rPr>
                  <a:t>New Year 2019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75" name="Google Shape;75;p14"/>
          <p:cNvGrpSpPr/>
          <p:nvPr/>
        </p:nvGrpSpPr>
        <p:grpSpPr>
          <a:xfrm>
            <a:off x="6422847" y="2709725"/>
            <a:ext cx="2721153" cy="1735651"/>
            <a:chOff x="6435797" y="2702599"/>
            <a:chExt cx="2721153" cy="1735651"/>
          </a:xfrm>
        </p:grpSpPr>
        <p:sp>
          <p:nvSpPr>
            <p:cNvPr id="76" name="Google Shape;76;p14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Google Shape;77;p14"/>
            <p:cNvGrpSpPr/>
            <p:nvPr/>
          </p:nvGrpSpPr>
          <p:grpSpPr>
            <a:xfrm>
              <a:off x="6435797" y="2702599"/>
              <a:ext cx="2494576" cy="1735651"/>
              <a:chOff x="6435797" y="2702599"/>
              <a:chExt cx="2494576" cy="1735651"/>
            </a:xfrm>
          </p:grpSpPr>
          <p:grpSp>
            <p:nvGrpSpPr>
              <p:cNvPr id="78" name="Google Shape;78;p14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79" name="Google Shape;79;p1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80" name="Google Shape;80;p1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1" name="Google Shape;81;p14"/>
              <p:cNvSpPr txBox="1"/>
              <p:nvPr/>
            </p:nvSpPr>
            <p:spPr>
              <a:xfrm>
                <a:off x="6435797" y="2702599"/>
                <a:ext cx="1007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2019 Jan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82" name="Google Shape;82;p14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u="sng">
                    <a:solidFill>
                      <a:schemeClr val="hlink"/>
                    </a:solidFill>
                    <a:latin typeface="Lato"/>
                    <a:ea typeface="Lato"/>
                    <a:cs typeface="Lato"/>
                    <a:sym typeface="Lato"/>
                    <a:hlinkClick action="ppaction://hlinksldjump" r:id="rId4"/>
                  </a:rPr>
                  <a:t>Kali Prasad Baskota Live and Concert 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83" name="Google Shape;83;p14"/>
          <p:cNvGrpSpPr/>
          <p:nvPr/>
        </p:nvGrpSpPr>
        <p:grpSpPr>
          <a:xfrm>
            <a:off x="434316" y="1864926"/>
            <a:ext cx="2629456" cy="1725488"/>
            <a:chOff x="447266" y="1857800"/>
            <a:chExt cx="2629456" cy="1725488"/>
          </a:xfrm>
        </p:grpSpPr>
        <p:sp>
          <p:nvSpPr>
            <p:cNvPr id="84" name="Google Shape;84;p14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" name="Google Shape;85;p14"/>
            <p:cNvGrpSpPr/>
            <p:nvPr/>
          </p:nvGrpSpPr>
          <p:grpSpPr>
            <a:xfrm>
              <a:off x="447266" y="1857800"/>
              <a:ext cx="2629456" cy="1725488"/>
              <a:chOff x="447266" y="1857800"/>
              <a:chExt cx="2629456" cy="1725488"/>
            </a:xfrm>
          </p:grpSpPr>
          <p:sp>
            <p:nvSpPr>
              <p:cNvPr id="86" name="Google Shape;86;p14"/>
              <p:cNvSpPr txBox="1"/>
              <p:nvPr/>
            </p:nvSpPr>
            <p:spPr>
              <a:xfrm>
                <a:off x="447266" y="3211888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2018 Oct	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87" name="Google Shape;87;p14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88" name="Google Shape;88;p1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89" name="Google Shape;89;p1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0" name="Google Shape;90;p14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222"/>
                  </a:solidFill>
                  <a:highlight>
                    <a:srgbClr val="F8F9FA"/>
                  </a:highlight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222"/>
                  </a:solidFill>
                  <a:highlight>
                    <a:srgbClr val="F8F9FA"/>
                  </a:highlight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u="sng">
                    <a:solidFill>
                      <a:schemeClr val="hlink"/>
                    </a:solidFill>
                    <a:highlight>
                      <a:srgbClr val="F8F9FA"/>
                    </a:highlight>
                    <a:hlinkClick action="ppaction://hlinksldjump" r:id="rId5"/>
                  </a:rPr>
                  <a:t>नेपाली दशैं २०७५</a:t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1" name="Google Shape;91;p14"/>
          <p:cNvGrpSpPr/>
          <p:nvPr/>
        </p:nvGrpSpPr>
        <p:grpSpPr>
          <a:xfrm>
            <a:off x="2512652" y="2709725"/>
            <a:ext cx="2501349" cy="1735651"/>
            <a:chOff x="2525602" y="2702599"/>
            <a:chExt cx="2501349" cy="1735651"/>
          </a:xfrm>
        </p:grpSpPr>
        <p:sp>
          <p:nvSpPr>
            <p:cNvPr id="92" name="Google Shape;92;p14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" name="Google Shape;93;p14"/>
            <p:cNvGrpSpPr/>
            <p:nvPr/>
          </p:nvGrpSpPr>
          <p:grpSpPr>
            <a:xfrm>
              <a:off x="2525602" y="2702599"/>
              <a:ext cx="2501349" cy="1735651"/>
              <a:chOff x="2525602" y="2702599"/>
              <a:chExt cx="2501349" cy="1735651"/>
            </a:xfrm>
          </p:grpSpPr>
          <p:sp>
            <p:nvSpPr>
              <p:cNvPr id="94" name="Google Shape;94;p14"/>
              <p:cNvSpPr txBox="1"/>
              <p:nvPr/>
            </p:nvSpPr>
            <p:spPr>
              <a:xfrm>
                <a:off x="2525602" y="2702599"/>
                <a:ext cx="979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2018 Nov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95" name="Google Shape;95;p14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96" name="Google Shape;96;p1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97" name="Google Shape;97;p1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8" name="Google Shape;98;p14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u="sng">
                    <a:solidFill>
                      <a:schemeClr val="hlink"/>
                    </a:solidFill>
                    <a:highlight>
                      <a:srgbClr val="F8F9FA"/>
                    </a:highlight>
                    <a:hlinkClick action="ppaction://hlinksldjump" r:id="rId6"/>
                  </a:rPr>
                  <a:t>देउसी भैलो</a:t>
                </a:r>
                <a:endParaRPr sz="1800">
                  <a:solidFill>
                    <a:srgbClr val="222222"/>
                  </a:solidFill>
                  <a:highlight>
                    <a:srgbClr val="F8F9FA"/>
                  </a:highlight>
                </a:endParaRPr>
              </a:p>
            </p:txBody>
          </p:sp>
        </p:grpSp>
      </p:grpSp>
      <p:sp>
        <p:nvSpPr>
          <p:cNvPr id="99" name="Google Shape;99;p14"/>
          <p:cNvSpPr txBox="1"/>
          <p:nvPr/>
        </p:nvSpPr>
        <p:spPr>
          <a:xfrm>
            <a:off x="1515025" y="1355825"/>
            <a:ext cx="4363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509850" y="13583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Timeline of Events: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5550" y="1085750"/>
            <a:ext cx="5935826" cy="396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3805270" y="1864926"/>
            <a:ext cx="2480152" cy="1728849"/>
            <a:chOff x="4526670" y="1857800"/>
            <a:chExt cx="2480152" cy="1728849"/>
          </a:xfrm>
        </p:grpSpPr>
        <p:sp>
          <p:nvSpPr>
            <p:cNvPr id="107" name="Google Shape;107;p15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" name="Google Shape;108;p15"/>
            <p:cNvGrpSpPr/>
            <p:nvPr/>
          </p:nvGrpSpPr>
          <p:grpSpPr>
            <a:xfrm>
              <a:off x="4526670" y="1857800"/>
              <a:ext cx="2480152" cy="1728849"/>
              <a:chOff x="4526670" y="1857800"/>
              <a:chExt cx="2480152" cy="1728849"/>
            </a:xfrm>
          </p:grpSpPr>
          <p:grpSp>
            <p:nvGrpSpPr>
              <p:cNvPr id="109" name="Google Shape;109;p15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10" name="Google Shape;110;p15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11" name="Google Shape;111;p15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2" name="Google Shape;112;p15"/>
              <p:cNvSpPr txBox="1"/>
              <p:nvPr/>
            </p:nvSpPr>
            <p:spPr>
              <a:xfrm>
                <a:off x="4526670" y="3215249"/>
                <a:ext cx="15120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2019 Jan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3" name="Google Shape;113;p15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VolleyBall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14" name="Google Shape;114;p15"/>
          <p:cNvGrpSpPr/>
          <p:nvPr/>
        </p:nvGrpSpPr>
        <p:grpSpPr>
          <a:xfrm>
            <a:off x="5294275" y="2709725"/>
            <a:ext cx="2721149" cy="1735651"/>
            <a:chOff x="6435800" y="2702599"/>
            <a:chExt cx="2721149" cy="1735651"/>
          </a:xfrm>
        </p:grpSpPr>
        <p:sp>
          <p:nvSpPr>
            <p:cNvPr id="115" name="Google Shape;115;p15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6" name="Google Shape;116;p15"/>
            <p:cNvGrpSpPr/>
            <p:nvPr/>
          </p:nvGrpSpPr>
          <p:grpSpPr>
            <a:xfrm>
              <a:off x="6435800" y="2702599"/>
              <a:ext cx="2494572" cy="1735651"/>
              <a:chOff x="6435800" y="2702599"/>
              <a:chExt cx="2494572" cy="1735651"/>
            </a:xfrm>
          </p:grpSpPr>
          <p:grpSp>
            <p:nvGrpSpPr>
              <p:cNvPr id="117" name="Google Shape;117;p15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18" name="Google Shape;118;p15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19" name="Google Shape;119;p15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0" name="Google Shape;120;p15"/>
              <p:cNvSpPr txBox="1"/>
              <p:nvPr/>
            </p:nvSpPr>
            <p:spPr>
              <a:xfrm>
                <a:off x="6435800" y="2702599"/>
                <a:ext cx="1129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2019 April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1" name="Google Shape;121;p15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u="sng">
                    <a:solidFill>
                      <a:schemeClr val="hlink"/>
                    </a:solidFill>
                    <a:latin typeface="Roboto"/>
                    <a:ea typeface="Roboto"/>
                    <a:cs typeface="Roboto"/>
                    <a:sym typeface="Roboto"/>
                    <a:hlinkClick action="ppaction://hlinksldjump" r:id="rId3"/>
                  </a:rPr>
                  <a:t>नयाँ वर्ष २०७६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2" name="Google Shape;122;p15"/>
          <p:cNvGrpSpPr/>
          <p:nvPr/>
        </p:nvGrpSpPr>
        <p:grpSpPr>
          <a:xfrm>
            <a:off x="121291" y="1866601"/>
            <a:ext cx="2629456" cy="1725488"/>
            <a:chOff x="447266" y="1857800"/>
            <a:chExt cx="2629456" cy="1725488"/>
          </a:xfrm>
        </p:grpSpPr>
        <p:sp>
          <p:nvSpPr>
            <p:cNvPr id="123" name="Google Shape;123;p15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" name="Google Shape;124;p15"/>
            <p:cNvGrpSpPr/>
            <p:nvPr/>
          </p:nvGrpSpPr>
          <p:grpSpPr>
            <a:xfrm>
              <a:off x="447266" y="1857800"/>
              <a:ext cx="2629456" cy="1725488"/>
              <a:chOff x="447266" y="1857800"/>
              <a:chExt cx="2629456" cy="1725488"/>
            </a:xfrm>
          </p:grpSpPr>
          <p:sp>
            <p:nvSpPr>
              <p:cNvPr id="125" name="Google Shape;125;p15"/>
              <p:cNvSpPr txBox="1"/>
              <p:nvPr/>
            </p:nvSpPr>
            <p:spPr>
              <a:xfrm>
                <a:off x="447266" y="3211888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2019 Feb	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26" name="Google Shape;126;p15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27" name="Google Shape;127;p15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28" name="Google Shape;128;p15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9" name="Google Shape;129;p15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222"/>
                  </a:solidFill>
                  <a:highlight>
                    <a:srgbClr val="F8F9FA"/>
                  </a:highlight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222"/>
                  </a:solidFill>
                  <a:highlight>
                    <a:srgbClr val="F8F9FA"/>
                  </a:highlight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u="sng">
                    <a:solidFill>
                      <a:schemeClr val="hlink"/>
                    </a:solidFill>
                    <a:highlight>
                      <a:srgbClr val="F8F9FA"/>
                    </a:highlight>
                    <a:latin typeface="Lato"/>
                    <a:ea typeface="Lato"/>
                    <a:cs typeface="Lato"/>
                    <a:sym typeface="Lato"/>
                    <a:hlinkClick action="ppaction://hlinksldjump" r:id="rId4"/>
                  </a:rPr>
                  <a:t>FLL </a:t>
                </a:r>
                <a:r>
                  <a:rPr lang="en" u="sng">
                    <a:solidFill>
                      <a:schemeClr val="hlink"/>
                    </a:solidFill>
                    <a:highlight>
                      <a:srgbClr val="F8F9FA"/>
                    </a:highlight>
                    <a:latin typeface="Lato"/>
                    <a:ea typeface="Lato"/>
                    <a:cs typeface="Lato"/>
                    <a:sym typeface="Lato"/>
                    <a:hlinkClick action="ppaction://hlinksldjump" r:id="rId5"/>
                  </a:rPr>
                  <a:t>Felicitation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30" name="Google Shape;130;p15"/>
          <p:cNvGrpSpPr/>
          <p:nvPr/>
        </p:nvGrpSpPr>
        <p:grpSpPr>
          <a:xfrm>
            <a:off x="2070650" y="2709725"/>
            <a:ext cx="2501351" cy="1735651"/>
            <a:chOff x="2525600" y="2702599"/>
            <a:chExt cx="2501351" cy="1735651"/>
          </a:xfrm>
        </p:grpSpPr>
        <p:sp>
          <p:nvSpPr>
            <p:cNvPr id="131" name="Google Shape;131;p15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" name="Google Shape;132;p15"/>
            <p:cNvGrpSpPr/>
            <p:nvPr/>
          </p:nvGrpSpPr>
          <p:grpSpPr>
            <a:xfrm>
              <a:off x="2525600" y="2702599"/>
              <a:ext cx="2501351" cy="1735651"/>
              <a:chOff x="2525600" y="2702599"/>
              <a:chExt cx="2501351" cy="1735651"/>
            </a:xfrm>
          </p:grpSpPr>
          <p:sp>
            <p:nvSpPr>
              <p:cNvPr id="133" name="Google Shape;133;p15"/>
              <p:cNvSpPr txBox="1"/>
              <p:nvPr/>
            </p:nvSpPr>
            <p:spPr>
              <a:xfrm>
                <a:off x="2525600" y="2702599"/>
                <a:ext cx="11904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2019 March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34" name="Google Shape;134;p15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35" name="Google Shape;135;p15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36" name="Google Shape;136;p15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7" name="Google Shape;137;p15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u="sng">
                    <a:solidFill>
                      <a:schemeClr val="hlink"/>
                    </a:solidFill>
                    <a:highlight>
                      <a:srgbClr val="F8F9FA"/>
                    </a:highlight>
                    <a:latin typeface="Lato"/>
                    <a:ea typeface="Lato"/>
                    <a:cs typeface="Lato"/>
                    <a:sym typeface="Lato"/>
                    <a:hlinkClick action="ppaction://hlinksldjump" r:id="rId6"/>
                  </a:rPr>
                  <a:t>Table Tennis</a:t>
                </a:r>
                <a:endParaRPr>
                  <a:solidFill>
                    <a:srgbClr val="222222"/>
                  </a:solidFill>
                  <a:highlight>
                    <a:srgbClr val="F8F9FA"/>
                  </a:highlight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cxnSp>
        <p:nvCxnSpPr>
          <p:cNvPr id="138" name="Google Shape;138;p15"/>
          <p:cNvCxnSpPr/>
          <p:nvPr/>
        </p:nvCxnSpPr>
        <p:spPr>
          <a:xfrm>
            <a:off x="8015416" y="2863741"/>
            <a:ext cx="0" cy="35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5"/>
          <p:cNvSpPr/>
          <p:nvPr/>
        </p:nvSpPr>
        <p:spPr>
          <a:xfrm>
            <a:off x="7969216" y="2771341"/>
            <a:ext cx="92400" cy="92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7636475" y="2405450"/>
            <a:ext cx="1433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Blood Donation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7747625" y="3173725"/>
            <a:ext cx="1211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2019 April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509850" y="13583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Timeline of Events (contd.):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6"/>
          <p:cNvGrpSpPr/>
          <p:nvPr/>
        </p:nvGrpSpPr>
        <p:grpSpPr>
          <a:xfrm>
            <a:off x="4513720" y="1864926"/>
            <a:ext cx="2480152" cy="1728849"/>
            <a:chOff x="4526670" y="1857800"/>
            <a:chExt cx="2480152" cy="1728849"/>
          </a:xfrm>
        </p:grpSpPr>
        <p:sp>
          <p:nvSpPr>
            <p:cNvPr id="149" name="Google Shape;149;p16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4526670" y="1857800"/>
              <a:ext cx="2480152" cy="1728849"/>
              <a:chOff x="4526670" y="1857800"/>
              <a:chExt cx="2480152" cy="1728849"/>
            </a:xfrm>
          </p:grpSpPr>
          <p:grpSp>
            <p:nvGrpSpPr>
              <p:cNvPr id="151" name="Google Shape;151;p16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52" name="Google Shape;152;p1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53" name="Google Shape;153;p1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4" name="Google Shape;154;p16"/>
              <p:cNvSpPr txBox="1"/>
              <p:nvPr/>
            </p:nvSpPr>
            <p:spPr>
              <a:xfrm>
                <a:off x="4526670" y="3215249"/>
                <a:ext cx="15120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2019 July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5" name="Google Shape;155;p16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 u="sng">
                    <a:solidFill>
                      <a:schemeClr val="hlink"/>
                    </a:solidFill>
                    <a:latin typeface="Lato"/>
                    <a:ea typeface="Lato"/>
                    <a:cs typeface="Lato"/>
                    <a:sym typeface="Lato"/>
                    <a:hlinkClick action="ppaction://hlinksldjump" r:id="rId3"/>
                  </a:rPr>
                  <a:t>Summer Picnic			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56" name="Google Shape;156;p16"/>
          <p:cNvGrpSpPr/>
          <p:nvPr/>
        </p:nvGrpSpPr>
        <p:grpSpPr>
          <a:xfrm>
            <a:off x="434330" y="1864926"/>
            <a:ext cx="2629442" cy="1725499"/>
            <a:chOff x="447280" y="1857800"/>
            <a:chExt cx="2629442" cy="1725499"/>
          </a:xfrm>
        </p:grpSpPr>
        <p:sp>
          <p:nvSpPr>
            <p:cNvPr id="157" name="Google Shape;157;p16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" name="Google Shape;158;p16"/>
            <p:cNvGrpSpPr/>
            <p:nvPr/>
          </p:nvGrpSpPr>
          <p:grpSpPr>
            <a:xfrm>
              <a:off x="447280" y="1857800"/>
              <a:ext cx="2629442" cy="1725499"/>
              <a:chOff x="447280" y="1857800"/>
              <a:chExt cx="2629442" cy="1725499"/>
            </a:xfrm>
          </p:grpSpPr>
          <p:sp>
            <p:nvSpPr>
              <p:cNvPr id="159" name="Google Shape;159;p16"/>
              <p:cNvSpPr txBox="1"/>
              <p:nvPr/>
            </p:nvSpPr>
            <p:spPr>
              <a:xfrm>
                <a:off x="447280" y="3211899"/>
                <a:ext cx="1367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May 2019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60" name="Google Shape;160;p16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61" name="Google Shape;161;p1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62" name="Google Shape;162;p1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3" name="Google Shape;163;p16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222"/>
                  </a:solidFill>
                  <a:highlight>
                    <a:srgbClr val="F8F9FA"/>
                  </a:highlight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222"/>
                  </a:solidFill>
                  <a:highlight>
                    <a:srgbClr val="F8F9FA"/>
                  </a:highlight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u="sng">
                    <a:solidFill>
                      <a:schemeClr val="hlink"/>
                    </a:solidFill>
                    <a:highlight>
                      <a:srgbClr val="F8F9FA"/>
                    </a:highlight>
                    <a:latin typeface="Lato"/>
                    <a:ea typeface="Lato"/>
                    <a:cs typeface="Lato"/>
                    <a:sym typeface="Lato"/>
                    <a:hlinkClick action="ppaction://hlinksldjump" r:id="rId4"/>
                  </a:rPr>
                  <a:t>Asian Festival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64" name="Google Shape;164;p16"/>
          <p:cNvGrpSpPr/>
          <p:nvPr/>
        </p:nvGrpSpPr>
        <p:grpSpPr>
          <a:xfrm>
            <a:off x="2512652" y="2709725"/>
            <a:ext cx="2501349" cy="1735651"/>
            <a:chOff x="2525602" y="2702599"/>
            <a:chExt cx="2501349" cy="1735651"/>
          </a:xfrm>
        </p:grpSpPr>
        <p:sp>
          <p:nvSpPr>
            <p:cNvPr id="165" name="Google Shape;165;p16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6" name="Google Shape;166;p16"/>
            <p:cNvGrpSpPr/>
            <p:nvPr/>
          </p:nvGrpSpPr>
          <p:grpSpPr>
            <a:xfrm>
              <a:off x="2525602" y="2702599"/>
              <a:ext cx="2501349" cy="1735651"/>
              <a:chOff x="2525602" y="2702599"/>
              <a:chExt cx="2501349" cy="1735651"/>
            </a:xfrm>
          </p:grpSpPr>
          <p:sp>
            <p:nvSpPr>
              <p:cNvPr id="167" name="Google Shape;167;p16"/>
              <p:cNvSpPr txBox="1"/>
              <p:nvPr/>
            </p:nvSpPr>
            <p:spPr>
              <a:xfrm>
                <a:off x="2525602" y="2702599"/>
                <a:ext cx="979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Jun 2019		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68" name="Google Shape;168;p16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69" name="Google Shape;169;p16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70" name="Google Shape;170;p16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1" name="Google Shape;171;p16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solidFill>
                      <a:srgbClr val="222222"/>
                    </a:solidFill>
                    <a:highlight>
                      <a:srgbClr val="F8F9FA"/>
                    </a:highlight>
                    <a:latin typeface="Lato"/>
                    <a:ea typeface="Lato"/>
                    <a:cs typeface="Lato"/>
                    <a:sym typeface="Lato"/>
                  </a:rPr>
                  <a:t>Dam to Dsm </a:t>
                </a:r>
                <a:endParaRPr>
                  <a:solidFill>
                    <a:srgbClr val="222222"/>
                  </a:solidFill>
                  <a:highlight>
                    <a:srgbClr val="F8F9FA"/>
                  </a:highlight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172" name="Google Shape;172;p16"/>
          <p:cNvSpPr/>
          <p:nvPr/>
        </p:nvSpPr>
        <p:spPr>
          <a:xfrm>
            <a:off x="6807527" y="3078951"/>
            <a:ext cx="19584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16"/>
          <p:cNvCxnSpPr/>
          <p:nvPr/>
        </p:nvCxnSpPr>
        <p:spPr>
          <a:xfrm>
            <a:off x="6807516" y="3164791"/>
            <a:ext cx="0" cy="359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16"/>
          <p:cNvSpPr txBox="1"/>
          <p:nvPr/>
        </p:nvSpPr>
        <p:spPr>
          <a:xfrm>
            <a:off x="6620350" y="3528425"/>
            <a:ext cx="13677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Rudri puja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6431200" y="2786375"/>
            <a:ext cx="12294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August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/>
        </p:nvSpPr>
        <p:spPr>
          <a:xfrm>
            <a:off x="509850" y="13583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Timeline of Events </a:t>
            </a: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(contd.)</a:t>
            </a: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</a:rPr>
              <a:t>नेपाली दशैं २०75।</a:t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509850" y="13583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INA Dashain Event - 2018</a:t>
            </a: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682300" y="2114375"/>
            <a:ext cx="3733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Venue: Giovannetti Shelter, Walker Johnston Park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Date: October 28, 2018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As per evite record, 157 guests attended including kids.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Highlights: Dinner, singing, dancing, new board announcement and kids performances.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125" y="2742300"/>
            <a:ext cx="2831850" cy="21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5800" y="1036775"/>
            <a:ext cx="2153725" cy="16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</a:rPr>
              <a:t>नेपाली दशैं २०75।</a:t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900" y="1770819"/>
            <a:ext cx="3597276" cy="269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8"/>
          <p:cNvSpPr txBox="1"/>
          <p:nvPr/>
        </p:nvSpPr>
        <p:spPr>
          <a:xfrm>
            <a:off x="584675" y="1364450"/>
            <a:ext cx="4371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INA Deusi Bhailo - 2018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682300" y="2114375"/>
            <a:ext cx="3733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INA kept Nepalese tradition alive regarding deusi and bhailo and celebrated in 3 days - 8th, 9th and 10th of November 2018.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There were huge participation from the community and we had 4 hosts and multiple co-hosts.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Kids and Adults participated with lots of zeal and enthusiasm and celebrated with festive spirit.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</a:rPr>
              <a:t>नेपाली दशैं २०75।</a:t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584675" y="1364450"/>
            <a:ext cx="4371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New Year Social</a:t>
            </a: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- 2019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682300" y="2114375"/>
            <a:ext cx="3733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INA planned meet &amp; greet new year celebration lunch. 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It was held on Waukee Community Center on January 1st.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It was an very informal event to start off new year with our community members.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Kids Gift exchange and door prizes were the highlights.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850" y="830075"/>
            <a:ext cx="2922026" cy="21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3550" y="3220270"/>
            <a:ext cx="2193301" cy="1644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</a:rPr>
              <a:t>नेपाली दशैं २०75।</a:t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6" name="Google Shape;2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950" y="2038349"/>
            <a:ext cx="3444875" cy="255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584675" y="1364450"/>
            <a:ext cx="5068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Kali Prasad Baskota, Live !!</a:t>
            </a: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682300" y="2266775"/>
            <a:ext cx="3733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INA put together a nice musical event “Kali Prasad Baskota - Live in Concert” during January 2019 . 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It was held on Grimes Community Center on January 27th.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total attendance during the event was around 150.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INA got very good feedback regarding the show.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8F9FA"/>
                </a:highlight>
              </a:rPr>
              <a:t>नेपाली दशैं २०75।</a:t>
            </a:r>
            <a:endParaRPr sz="18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389125" y="1287650"/>
            <a:ext cx="219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6" name="Google Shape;2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192" y="1978150"/>
            <a:ext cx="3139206" cy="23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0" y="0"/>
            <a:ext cx="5466151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/>
        </p:nvSpPr>
        <p:spPr>
          <a:xfrm>
            <a:off x="584675" y="1364450"/>
            <a:ext cx="5068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Himalayan Hackers Felicitation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682300" y="2266775"/>
            <a:ext cx="3733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Summary: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INA organized an</a:t>
            </a: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event to congratulate, encourage and motivate the </a:t>
            </a:r>
            <a:r>
              <a:rPr b="1"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Team Himalayan Hackers</a:t>
            </a: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as they were preparing for the world level competition.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Personalities/prospective supporters for Himalayan Hackers from different Nepalese organizations were invited to the event.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There were participation from NRNA NCC candidates and officials.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313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There was potluck dinner.</a:t>
            </a:r>
            <a:endParaRPr sz="1000">
              <a:solidFill>
                <a:srgbClr val="2E313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